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1" r:id="rId2"/>
    <p:sldId id="282" r:id="rId3"/>
    <p:sldId id="263" r:id="rId4"/>
    <p:sldId id="273" r:id="rId5"/>
    <p:sldId id="283" r:id="rId6"/>
    <p:sldId id="274" r:id="rId7"/>
    <p:sldId id="275" r:id="rId8"/>
    <p:sldId id="277" r:id="rId9"/>
    <p:sldId id="271" r:id="rId10"/>
    <p:sldId id="28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57" d="100"/>
          <a:sy n="57" d="100"/>
        </p:scale>
        <p:origin x="69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E56DA-F45F-4A77-ABC3-753E7DB285AD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4A135-53A9-48E5-A9CE-E55A6B87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832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4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10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90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72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7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242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90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6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04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31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87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41B39-1DC3-4518-B97B-FD20B6634AC7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89605-8592-4ED1-A956-13CD40A3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692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525" y="1065774"/>
            <a:ext cx="4436196" cy="430135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8016" y="3127248"/>
            <a:ext cx="3434334" cy="21031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492078" y="3127248"/>
            <a:ext cx="3513993" cy="21031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964792" y="2757916"/>
            <a:ext cx="2509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67" y="2667476"/>
            <a:ext cx="3233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128129"/>
            <a:ext cx="121177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КАМПАНИЯ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-ЫЕ КЛАССЫ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2026-2027 учебный год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11687" y="40889"/>
            <a:ext cx="123036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№ 967 имени Героя Советского Союза В. А.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Комагорова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0841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object 5"/>
          <p:cNvSpPr txBox="1">
            <a:spLocks/>
          </p:cNvSpPr>
          <p:nvPr/>
        </p:nvSpPr>
        <p:spPr>
          <a:xfrm>
            <a:off x="2688591" y="1477766"/>
            <a:ext cx="680313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1">
                <a:solidFill>
                  <a:srgbClr val="252525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R="5080" algn="ctr">
              <a:spcBef>
                <a:spcPts val="100"/>
              </a:spcBef>
            </a:pPr>
            <a:r>
              <a:rPr lang="ru-RU" i="0" kern="0" spc="-5" dirty="0" smtClean="0">
                <a:solidFill>
                  <a:srgbClr val="0070C0"/>
                </a:solidFill>
              </a:rPr>
              <a:t>Учет результатов при зачислении</a:t>
            </a:r>
            <a:r>
              <a:rPr lang="ru-RU" i="0" kern="0" spc="-30" dirty="0" smtClean="0">
                <a:solidFill>
                  <a:srgbClr val="0070C0"/>
                </a:solidFill>
              </a:rPr>
              <a:t> </a:t>
            </a:r>
            <a:r>
              <a:rPr lang="ru-RU" i="0" kern="0" dirty="0" smtClean="0">
                <a:solidFill>
                  <a:srgbClr val="0070C0"/>
                </a:solidFill>
              </a:rPr>
              <a:t>в класс</a:t>
            </a:r>
            <a:r>
              <a:rPr lang="ru-RU" i="0" kern="0" spc="-25" dirty="0" smtClean="0">
                <a:solidFill>
                  <a:srgbClr val="0070C0"/>
                </a:solidFill>
              </a:rPr>
              <a:t>ы:</a:t>
            </a:r>
            <a:endParaRPr lang="ru-RU" i="0" kern="0" spc="-5" dirty="0">
              <a:solidFill>
                <a:srgbClr val="0070C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536942"/>
              </p:ext>
            </p:extLst>
          </p:nvPr>
        </p:nvGraphicFramePr>
        <p:xfrm>
          <a:off x="657416" y="1959793"/>
          <a:ext cx="11246264" cy="476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909">
                  <a:extLst>
                    <a:ext uri="{9D8B030D-6E8A-4147-A177-3AD203B41FA5}">
                      <a16:colId xmlns:a16="http://schemas.microsoft.com/office/drawing/2014/main" val="3387740351"/>
                    </a:ext>
                  </a:extLst>
                </a:gridCol>
                <a:gridCol w="7779355">
                  <a:extLst>
                    <a:ext uri="{9D8B030D-6E8A-4147-A177-3AD203B41FA5}">
                      <a16:colId xmlns:a16="http://schemas.microsoft.com/office/drawing/2014/main" val="3570158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Направленность\класс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Учитываются личные образовательные результаты: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20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Общеобразовательный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  Успешное освоение ООП</a:t>
                      </a:r>
                      <a:r>
                        <a:rPr lang="ru-RU" baseline="0" dirty="0" smtClean="0"/>
                        <a:t> НОО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369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Естественнонаучная направленность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baseline="0" dirty="0" smtClean="0"/>
                        <a:t>   </a:t>
                      </a:r>
                      <a:r>
                        <a:rPr lang="ru-RU" dirty="0" smtClean="0"/>
                        <a:t>результаты итоговых контрольных</a:t>
                      </a:r>
                      <a:r>
                        <a:rPr lang="ru-RU" baseline="0" dirty="0" smtClean="0"/>
                        <a:t> работ</a:t>
                      </a:r>
                      <a:r>
                        <a:rPr lang="ru-RU" dirty="0" smtClean="0"/>
                        <a:t> по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МАТ,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ЛИТ ЧТ</a:t>
                      </a:r>
                      <a:r>
                        <a:rPr lang="ru-RU" b="0" baseline="0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aseline="0" dirty="0" smtClean="0"/>
                        <a:t>РЯ</a:t>
                      </a:r>
                    </a:p>
                    <a:p>
                      <a:r>
                        <a:rPr lang="ru-RU" baseline="0" dirty="0" smtClean="0"/>
                        <a:t>-   годовые отметки по ЛИТ ЧТ и ОКР МИР (не ниже «4»)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827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Математическая направленность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результаты итоговых контрольных</a:t>
                      </a:r>
                      <a:r>
                        <a:rPr lang="ru-RU" baseline="0" dirty="0" smtClean="0"/>
                        <a:t> работ</a:t>
                      </a:r>
                      <a:r>
                        <a:rPr lang="ru-RU" dirty="0" smtClean="0"/>
                        <a:t> по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МАТ,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ЛИТ ЧТ</a:t>
                      </a:r>
                      <a:r>
                        <a:rPr lang="ru-RU" b="1" baseline="0" dirty="0" smtClean="0"/>
                        <a:t>, </a:t>
                      </a:r>
                      <a:r>
                        <a:rPr lang="ru-RU" baseline="0" dirty="0" smtClean="0"/>
                        <a:t>РЯ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годовые отметки по МАТ и ЛИТ ЧТ (не ниже «4»)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379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Лингвистическая направленность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результаты итоговых контрольных работ по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РЯ, ЛИТ ЧТ </a:t>
                      </a:r>
                      <a:r>
                        <a:rPr lang="ru-RU" baseline="0" dirty="0" smtClean="0"/>
                        <a:t>и МАТ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годовая отметка по АНГ ЯЗ (не ниже «4»)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обязательное посещение внеурочной</a:t>
                      </a:r>
                      <a:r>
                        <a:rPr lang="ru-RU" baseline="0" dirty="0" smtClean="0"/>
                        <a:t> деятельности</a:t>
                      </a:r>
                      <a:r>
                        <a:rPr lang="ru-RU" dirty="0" smtClean="0"/>
                        <a:t> по второму иностранному языку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047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Гуманитарная направленность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результаты итоговых контрольных</a:t>
                      </a:r>
                      <a:r>
                        <a:rPr lang="ru-RU" baseline="0" dirty="0" smtClean="0"/>
                        <a:t> работ</a:t>
                      </a:r>
                      <a:r>
                        <a:rPr lang="ru-RU" dirty="0" smtClean="0"/>
                        <a:t> по </a:t>
                      </a:r>
                      <a:r>
                        <a:rPr lang="ru-RU" b="0" dirty="0" smtClean="0"/>
                        <a:t>МАТ,</a:t>
                      </a:r>
                      <a:r>
                        <a:rPr lang="ru-RU" b="0" baseline="0" dirty="0" smtClean="0"/>
                        <a:t>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ЛИТ ЧТ, РЯ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годовые отметки по РЯ и ЛИТ ЧТ (не ниже «4»)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315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Прокадетский</a:t>
                      </a:r>
                      <a:r>
                        <a:rPr lang="ru-RU" dirty="0" smtClean="0"/>
                        <a:t> (юнармейский класс)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Положительные рекомендации по итогу мотивационного собеседования (проводится в мае),</a:t>
                      </a:r>
                      <a:r>
                        <a:rPr lang="ru-RU" baseline="0" dirty="0" smtClean="0"/>
                        <a:t> у</a:t>
                      </a:r>
                      <a:r>
                        <a:rPr lang="ru-RU" dirty="0" smtClean="0"/>
                        <a:t>спешное освоение ООП</a:t>
                      </a:r>
                      <a:r>
                        <a:rPr lang="ru-RU" baseline="0" dirty="0" smtClean="0"/>
                        <a:t> НОО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266624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3" name="TextBox 12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97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03499" y="3025545"/>
            <a:ext cx="3869258" cy="7600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Математическая направленность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897860" y="4660588"/>
            <a:ext cx="3874897" cy="6703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Лингвистическая направленность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688324" y="3051135"/>
            <a:ext cx="3874897" cy="7600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Математическая направленность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97860" y="1973382"/>
            <a:ext cx="3869258" cy="99027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Прокадетский</a:t>
            </a:r>
            <a:r>
              <a:rPr lang="ru-RU" dirty="0" smtClean="0">
                <a:solidFill>
                  <a:schemeClr val="tx1"/>
                </a:solidFill>
              </a:rPr>
              <a:t> класс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897860" y="5438447"/>
            <a:ext cx="3874897" cy="7778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Гуманитарная направленность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3386" y="1958861"/>
            <a:ext cx="9557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5А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18080" y="1054717"/>
            <a:ext cx="504674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СП-1: </a:t>
            </a:r>
            <a:r>
              <a:rPr lang="ru-RU" sz="4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Сухонская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13</a:t>
            </a:r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688327" y="1060657"/>
            <a:ext cx="533871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СП-3: Полярная, 27А</a:t>
            </a:r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695215" y="3891048"/>
            <a:ext cx="3874897" cy="68969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Естественно-научная направленность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6695215" y="1973477"/>
            <a:ext cx="3874897" cy="1001462"/>
          </a:xfrm>
          <a:prstGeom prst="roundRect">
            <a:avLst/>
          </a:prstGeom>
          <a:solidFill>
            <a:srgbClr val="F2A2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Общеобразовательный класс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570112" y="1958861"/>
            <a:ext cx="11448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5И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897860" y="3880668"/>
            <a:ext cx="3874897" cy="6724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Естественно-научная направленность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688326" y="4660588"/>
            <a:ext cx="3874897" cy="6703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Лингвистическая направленность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688325" y="5410793"/>
            <a:ext cx="3874897" cy="7951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Гуманитарная направленность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6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2025-2026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0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747871"/>
              </p:ext>
            </p:extLst>
          </p:nvPr>
        </p:nvGraphicFramePr>
        <p:xfrm>
          <a:off x="328810" y="1918463"/>
          <a:ext cx="5588513" cy="4283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3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9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992505" algn="l"/>
                        </a:tabLst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Учебные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Кол-во часов в неделю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237">
                <a:tc gridSpan="2">
                  <a:txBody>
                    <a:bodyPr/>
                    <a:lstStyle/>
                    <a:p>
                      <a:pPr marL="6985" algn="ctr">
                        <a:lnSpc>
                          <a:spcPts val="1770"/>
                        </a:lnSpc>
                        <a:spcBef>
                          <a:spcPts val="60"/>
                        </a:spcBef>
                      </a:pP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Обязательная</a:t>
                      </a:r>
                      <a:r>
                        <a:rPr sz="1500" b="1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часть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Русский</a:t>
                      </a:r>
                      <a:r>
                        <a:rPr sz="15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Литература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Иностранный</a:t>
                      </a:r>
                      <a:r>
                        <a:rPr sz="1500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 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(английский)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 err="1" smtClean="0">
                          <a:latin typeface="Trebuchet MS"/>
                          <a:cs typeface="Trebuchet MS"/>
                        </a:rPr>
                        <a:t>Математика</a:t>
                      </a:r>
                      <a:r>
                        <a:rPr lang="ru-RU" sz="15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endParaRPr sz="1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История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География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10" dirty="0">
                          <a:latin typeface="Trebuchet MS"/>
                          <a:cs typeface="Trebuchet MS"/>
                        </a:rPr>
                        <a:t>Биология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573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Музыка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Изобразительное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искусство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952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Технология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Физическая</a:t>
                      </a:r>
                      <a:r>
                        <a:rPr sz="1500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культура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Духовно-нравственная культура России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240937"/>
                  </a:ext>
                </a:extLst>
              </a:tr>
              <a:tr h="249199">
                <a:tc>
                  <a:txBody>
                    <a:bodyPr/>
                    <a:lstStyle/>
                    <a:p>
                      <a:pPr marL="6985">
                        <a:lnSpc>
                          <a:spcPts val="1770"/>
                        </a:lnSpc>
                      </a:pP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Итого</a:t>
                      </a:r>
                      <a:r>
                        <a:rPr sz="1500" b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(количество</a:t>
                      </a:r>
                      <a:r>
                        <a:rPr sz="1500" b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часов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обязательной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части)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b="1" i="1" dirty="0">
                          <a:latin typeface="Trebuchet MS"/>
                          <a:cs typeface="Trebuchet MS"/>
                        </a:rPr>
                        <a:t>27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11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601376"/>
              </p:ext>
            </p:extLst>
          </p:nvPr>
        </p:nvGraphicFramePr>
        <p:xfrm>
          <a:off x="6049419" y="2287457"/>
          <a:ext cx="5392003" cy="3914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0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8329"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tabLst>
                          <a:tab pos="1616710" algn="l"/>
                        </a:tabLst>
                      </a:pP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Учебные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Количество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  <a:p>
                      <a:pPr marL="1270" algn="ctr">
                        <a:lnSpc>
                          <a:spcPts val="1889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часов 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недел</a:t>
                      </a: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455">
                <a:tc gridSpan="2">
                  <a:txBody>
                    <a:bodyPr/>
                    <a:lstStyle/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Часть</a:t>
                      </a:r>
                      <a:r>
                        <a:rPr lang="ru-RU" sz="1500" b="1" i="1" spc="-5" dirty="0" smtClean="0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dirty="0" err="1">
                          <a:latin typeface="Trebuchet MS"/>
                          <a:cs typeface="Trebuchet MS"/>
                        </a:rPr>
                        <a:t>формируемая</a:t>
                      </a:r>
                      <a:r>
                        <a:rPr sz="1500" b="1" i="1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участниками</a:t>
                      </a:r>
                      <a:endParaRPr lang="ru-RU" sz="1500" b="1" i="1" spc="-5" dirty="0" smtClean="0">
                        <a:latin typeface="Trebuchet MS"/>
                        <a:cs typeface="Trebuchet MS"/>
                      </a:endParaRPr>
                    </a:p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>
                          <a:latin typeface="Trebuchet MS"/>
                          <a:cs typeface="Trebuchet MS"/>
                        </a:rPr>
                        <a:t>образовательных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4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отношений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168">
                <a:tc>
                  <a:txBody>
                    <a:bodyPr/>
                    <a:lstStyle/>
                    <a:p>
                      <a:pPr marL="144780" marR="974090" algn="just">
                        <a:lnSpc>
                          <a:spcPts val="1920"/>
                        </a:lnSpc>
                      </a:pPr>
                      <a:r>
                        <a:rPr lang="ru-RU" sz="1600" spc="-5" dirty="0" smtClean="0">
                          <a:latin typeface="Trebuchet MS"/>
                          <a:cs typeface="Trebuchet MS"/>
                        </a:rPr>
                        <a:t>Математический</a:t>
                      </a:r>
                      <a:r>
                        <a:rPr lang="ru-RU" sz="1600" spc="-5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600" spc="-5" dirty="0" smtClean="0">
                          <a:latin typeface="Trebuchet MS"/>
                          <a:cs typeface="Trebuchet MS"/>
                        </a:rPr>
                        <a:t>практикум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5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899"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sz="1500" spc="-5" dirty="0" err="1" smtClean="0">
                          <a:latin typeface="Trebuchet MS"/>
                          <a:cs typeface="Trebuchet MS"/>
                        </a:rPr>
                        <a:t>Алгоритмика</a:t>
                      </a:r>
                      <a:r>
                        <a:rPr lang="ru-RU" sz="1500" spc="-5" dirty="0" smtClean="0">
                          <a:latin typeface="Trebuchet MS"/>
                          <a:cs typeface="Trebuchet MS"/>
                        </a:rPr>
                        <a:t> (введение в программирование)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sz="1600" dirty="0" smtClean="0">
                          <a:solidFill>
                            <a:schemeClr val="tx1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201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785">
                <a:tc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sz="1500" b="1" spc="-5" dirty="0" err="1" smtClean="0">
                          <a:latin typeface="Trebuchet MS"/>
                          <a:cs typeface="Trebuchet MS"/>
                        </a:rPr>
                        <a:t>Ит</a:t>
                      </a:r>
                      <a:r>
                        <a:rPr sz="1500" b="1" spc="-15" dirty="0" err="1" smtClean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500" b="1" dirty="0" err="1" smtClean="0">
                          <a:latin typeface="Trebuchet MS"/>
                          <a:cs typeface="Trebuchet MS"/>
                        </a:rPr>
                        <a:t>го</a:t>
                      </a:r>
                      <a:r>
                        <a:rPr lang="ru-RU" sz="1500" b="1" dirty="0" smtClean="0">
                          <a:latin typeface="Trebuchet MS"/>
                          <a:cs typeface="Trebuchet MS"/>
                        </a:rPr>
                        <a:t>: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29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587">
                <a:tc gridSpan="2">
                  <a:txBody>
                    <a:bodyPr/>
                    <a:lstStyle/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Курсы внеурочной деятельности</a:t>
                      </a:r>
                    </a:p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(рекомендованные к посещению)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184252"/>
                  </a:ext>
                </a:extLst>
              </a:tr>
              <a:tr h="274075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Развитие математической грамотности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726359"/>
                  </a:ext>
                </a:extLst>
              </a:tr>
              <a:tr h="245655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Искусственный интеллект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737838"/>
                  </a:ext>
                </a:extLst>
              </a:tr>
              <a:tr h="434785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Проектная деятельность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45646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284657" y="1501208"/>
            <a:ext cx="5156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599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/>
              <a:t>Проект</a:t>
            </a:r>
            <a:r>
              <a:rPr lang="ru-RU" sz="2000" b="1" spc="-60" dirty="0"/>
              <a:t> </a:t>
            </a:r>
            <a:r>
              <a:rPr lang="ru-RU" sz="2000" b="1" spc="-5" dirty="0"/>
              <a:t>учебного</a:t>
            </a:r>
            <a:r>
              <a:rPr lang="ru-RU" sz="2000" b="1" spc="-25" dirty="0"/>
              <a:t> </a:t>
            </a:r>
            <a:r>
              <a:rPr lang="ru-RU" sz="2000" b="1" spc="-5" dirty="0"/>
              <a:t>плана</a:t>
            </a: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ru-RU" sz="2000" b="1" spc="-5" dirty="0" smtClean="0"/>
              <a:t>            МАТЕМАТИЧЕСКАЯ НАПРАВЛЕННОСТЬ</a:t>
            </a:r>
            <a:endParaRPr lang="ru-RU" sz="2000" b="1" spc="-5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516999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1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97703"/>
              </p:ext>
            </p:extLst>
          </p:nvPr>
        </p:nvGraphicFramePr>
        <p:xfrm>
          <a:off x="6049419" y="2601508"/>
          <a:ext cx="5392003" cy="3600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0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459"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tabLst>
                          <a:tab pos="1616710" algn="l"/>
                        </a:tabLst>
                      </a:pP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Учебные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Количество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  <a:p>
                      <a:pPr marL="1270" algn="ctr">
                        <a:lnSpc>
                          <a:spcPts val="1889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часов 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недел</a:t>
                      </a: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252">
                <a:tc gridSpan="2">
                  <a:txBody>
                    <a:bodyPr/>
                    <a:lstStyle/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Часть</a:t>
                      </a:r>
                      <a:r>
                        <a:rPr lang="ru-RU" sz="1500" b="1" i="1" spc="-5" dirty="0" smtClean="0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dirty="0" err="1">
                          <a:latin typeface="Trebuchet MS"/>
                          <a:cs typeface="Trebuchet MS"/>
                        </a:rPr>
                        <a:t>формируемая</a:t>
                      </a:r>
                      <a:r>
                        <a:rPr sz="1500" b="1" i="1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участниками</a:t>
                      </a:r>
                      <a:endParaRPr lang="ru-RU" sz="1500" b="1" i="1" spc="-5" dirty="0" smtClean="0">
                        <a:latin typeface="Trebuchet MS"/>
                        <a:cs typeface="Trebuchet MS"/>
                      </a:endParaRPr>
                    </a:p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>
                          <a:latin typeface="Trebuchet MS"/>
                          <a:cs typeface="Trebuchet MS"/>
                        </a:rPr>
                        <a:t>образовательных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4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отношений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852">
                <a:tc>
                  <a:txBody>
                    <a:bodyPr/>
                    <a:lstStyle/>
                    <a:p>
                      <a:pPr marL="144780" marR="974090" algn="just">
                        <a:lnSpc>
                          <a:spcPts val="1920"/>
                        </a:lnSpc>
                      </a:pPr>
                      <a:r>
                        <a:rPr lang="ru-RU" sz="1600" spc="-5" dirty="0" smtClean="0">
                          <a:latin typeface="Trebuchet MS"/>
                          <a:cs typeface="Trebuchet MS"/>
                        </a:rPr>
                        <a:t>Арифметика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rebuchet MS"/>
                          <a:cs typeface="Times New Roman"/>
                        </a:rPr>
                        <a:t>1</a:t>
                      </a:r>
                      <a:endParaRPr sz="165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</a:pPr>
                      <a:endParaRPr lang="ru-RU" sz="1500" dirty="0" smtClean="0">
                        <a:latin typeface="Trebuchet MS"/>
                        <a:cs typeface="Trebuchet MS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Осмысленное чтение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201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205">
                <a:tc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sz="1500" b="1" spc="-5" dirty="0" err="1" smtClean="0">
                          <a:latin typeface="Trebuchet MS"/>
                          <a:cs typeface="Trebuchet MS"/>
                        </a:rPr>
                        <a:t>Ит</a:t>
                      </a:r>
                      <a:r>
                        <a:rPr sz="1500" b="1" spc="-15" dirty="0" err="1" smtClean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500" b="1" dirty="0" err="1" smtClean="0">
                          <a:latin typeface="Trebuchet MS"/>
                          <a:cs typeface="Trebuchet MS"/>
                        </a:rPr>
                        <a:t>го</a:t>
                      </a:r>
                      <a:r>
                        <a:rPr lang="ru-RU" sz="1500" b="1" dirty="0" smtClean="0">
                          <a:latin typeface="Trebuchet MS"/>
                          <a:cs typeface="Trebuchet MS"/>
                        </a:rPr>
                        <a:t>: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29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24">
                <a:tc gridSpan="2">
                  <a:txBody>
                    <a:bodyPr/>
                    <a:lstStyle/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Курсы внеурочной деятельности</a:t>
                      </a:r>
                    </a:p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(рекомендованные к посещению)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184252"/>
                  </a:ext>
                </a:extLst>
              </a:tr>
              <a:tr h="294289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Развитие математической грамотности</a:t>
                      </a:r>
                      <a:endParaRPr lang="ru-RU"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726359"/>
                  </a:ext>
                </a:extLst>
              </a:tr>
              <a:tr h="283780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Занимательная грамматика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73783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284657" y="1777198"/>
            <a:ext cx="5156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599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/>
              <a:t>Проект</a:t>
            </a:r>
            <a:r>
              <a:rPr lang="ru-RU" sz="2000" b="1" spc="-60" dirty="0"/>
              <a:t> </a:t>
            </a:r>
            <a:r>
              <a:rPr lang="ru-RU" sz="2000" b="1" spc="-5" dirty="0"/>
              <a:t>учебного</a:t>
            </a:r>
            <a:r>
              <a:rPr lang="ru-RU" sz="2000" b="1" spc="-25" dirty="0"/>
              <a:t> </a:t>
            </a:r>
            <a:r>
              <a:rPr lang="ru-RU" sz="2000" b="1" spc="-5" dirty="0"/>
              <a:t>плана</a:t>
            </a: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ru-RU" sz="2000" b="1" spc="-5" dirty="0" smtClean="0"/>
              <a:t>                    ОБЩЕОБРАЗОВАТЕЛЬНЫЙ КЛАСС</a:t>
            </a:r>
            <a:endParaRPr lang="ru-RU" sz="2000" b="1" spc="-5" dirty="0"/>
          </a:p>
        </p:txBody>
      </p:sp>
      <p:graphicFrame>
        <p:nvGraphicFramePr>
          <p:cNvPr id="13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063725"/>
              </p:ext>
            </p:extLst>
          </p:nvPr>
        </p:nvGraphicFramePr>
        <p:xfrm>
          <a:off x="328810" y="1918463"/>
          <a:ext cx="5588513" cy="4283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3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9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992505" algn="l"/>
                        </a:tabLst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Учебные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Кол-во часов в неделю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237">
                <a:tc gridSpan="2">
                  <a:txBody>
                    <a:bodyPr/>
                    <a:lstStyle/>
                    <a:p>
                      <a:pPr marL="6985" algn="ctr">
                        <a:lnSpc>
                          <a:spcPts val="1770"/>
                        </a:lnSpc>
                        <a:spcBef>
                          <a:spcPts val="60"/>
                        </a:spcBef>
                      </a:pP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Обязательная</a:t>
                      </a:r>
                      <a:r>
                        <a:rPr sz="1500" b="1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часть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Русский</a:t>
                      </a:r>
                      <a:r>
                        <a:rPr sz="15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Литература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Иностранный</a:t>
                      </a:r>
                      <a:r>
                        <a:rPr sz="1500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 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(английский)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 err="1" smtClean="0">
                          <a:latin typeface="Trebuchet MS"/>
                          <a:cs typeface="Trebuchet MS"/>
                        </a:rPr>
                        <a:t>Математика</a:t>
                      </a:r>
                      <a:r>
                        <a:rPr lang="ru-RU" sz="15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endParaRPr sz="1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История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География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10" dirty="0">
                          <a:latin typeface="Trebuchet MS"/>
                          <a:cs typeface="Trebuchet MS"/>
                        </a:rPr>
                        <a:t>Биология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573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Музыка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Изобразительное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искусство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952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Технология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Физическая</a:t>
                      </a:r>
                      <a:r>
                        <a:rPr sz="1500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культура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Духовно-нравственная культура России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240937"/>
                  </a:ext>
                </a:extLst>
              </a:tr>
              <a:tr h="249199">
                <a:tc>
                  <a:txBody>
                    <a:bodyPr/>
                    <a:lstStyle/>
                    <a:p>
                      <a:pPr marL="6985">
                        <a:lnSpc>
                          <a:spcPts val="1770"/>
                        </a:lnSpc>
                      </a:pP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Итого</a:t>
                      </a:r>
                      <a:r>
                        <a:rPr sz="1500" b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(количество</a:t>
                      </a:r>
                      <a:r>
                        <a:rPr sz="1500" b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часов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обязательной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части)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b="1" i="1" dirty="0">
                          <a:latin typeface="Trebuchet MS"/>
                          <a:cs typeface="Trebuchet MS"/>
                        </a:rPr>
                        <a:t>27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039163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1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430082"/>
              </p:ext>
            </p:extLst>
          </p:nvPr>
        </p:nvGraphicFramePr>
        <p:xfrm>
          <a:off x="6049419" y="2601508"/>
          <a:ext cx="5392003" cy="3600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94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7347">
                  <a:extLst>
                    <a:ext uri="{9D8B030D-6E8A-4147-A177-3AD203B41FA5}">
                      <a16:colId xmlns:a16="http://schemas.microsoft.com/office/drawing/2014/main" val="2276370999"/>
                    </a:ext>
                  </a:extLst>
                </a:gridCol>
              </a:tblGrid>
              <a:tr h="642459"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tabLst>
                          <a:tab pos="1616710" algn="l"/>
                        </a:tabLst>
                      </a:pP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Учебные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Количество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  <a:p>
                      <a:pPr marL="1270" algn="ctr">
                        <a:lnSpc>
                          <a:spcPts val="1889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часов 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недел</a:t>
                      </a: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252">
                <a:tc gridSpan="2">
                  <a:txBody>
                    <a:bodyPr/>
                    <a:lstStyle/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Часть</a:t>
                      </a:r>
                      <a:r>
                        <a:rPr lang="ru-RU" sz="1500" b="1" i="1" spc="-5" dirty="0" smtClean="0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dirty="0" err="1">
                          <a:latin typeface="Trebuchet MS"/>
                          <a:cs typeface="Trebuchet MS"/>
                        </a:rPr>
                        <a:t>формируемая</a:t>
                      </a:r>
                      <a:r>
                        <a:rPr sz="1500" b="1" i="1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участниками</a:t>
                      </a:r>
                      <a:endParaRPr lang="ru-RU" sz="1500" b="1" i="1" spc="-5" dirty="0" smtClean="0">
                        <a:latin typeface="Trebuchet MS"/>
                        <a:cs typeface="Trebuchet MS"/>
                      </a:endParaRPr>
                    </a:p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>
                          <a:latin typeface="Trebuchet MS"/>
                          <a:cs typeface="Trebuchet MS"/>
                        </a:rPr>
                        <a:t>образовательных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4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отношений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852">
                <a:tc>
                  <a:txBody>
                    <a:bodyPr/>
                    <a:lstStyle/>
                    <a:p>
                      <a:pPr marL="0" marR="974090" indent="0" algn="just">
                        <a:lnSpc>
                          <a:spcPts val="1920"/>
                        </a:lnSpc>
                        <a:tabLst/>
                      </a:pPr>
                      <a:r>
                        <a:rPr lang="ru-RU" sz="1600" spc="-5" dirty="0" smtClean="0">
                          <a:latin typeface="Trebuchet MS"/>
                          <a:cs typeface="Trebuchet MS"/>
                        </a:rPr>
                        <a:t>Занимательная</a:t>
                      </a:r>
                      <a:r>
                        <a:rPr lang="ru-RU" sz="1600" spc="-5" baseline="0" dirty="0" smtClean="0">
                          <a:latin typeface="Trebuchet MS"/>
                          <a:cs typeface="Trebuchet MS"/>
                        </a:rPr>
                        <a:t> грамматика 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rebuchet MS"/>
                          <a:cs typeface="Times New Roman"/>
                        </a:rPr>
                        <a:t>1</a:t>
                      </a:r>
                      <a:endParaRPr sz="165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</a:pPr>
                      <a:endParaRPr lang="ru-RU" sz="1500" dirty="0" smtClean="0">
                        <a:latin typeface="Trebuchet MS"/>
                        <a:cs typeface="Trebuchet MS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Осмысленное чтение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solidFill>
                          <a:schemeClr val="tx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201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205">
                <a:tc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sz="1500" b="1" spc="-5" dirty="0" err="1" smtClean="0">
                          <a:latin typeface="Trebuchet MS"/>
                          <a:cs typeface="Trebuchet MS"/>
                        </a:rPr>
                        <a:t>Ит</a:t>
                      </a:r>
                      <a:r>
                        <a:rPr sz="1500" b="1" spc="-15" dirty="0" err="1" smtClean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500" b="1" dirty="0" err="1" smtClean="0">
                          <a:latin typeface="Trebuchet MS"/>
                          <a:cs typeface="Trebuchet MS"/>
                        </a:rPr>
                        <a:t>го</a:t>
                      </a:r>
                      <a:r>
                        <a:rPr lang="ru-RU" sz="1500" b="1" dirty="0" smtClean="0">
                          <a:latin typeface="Trebuchet MS"/>
                          <a:cs typeface="Trebuchet MS"/>
                        </a:rPr>
                        <a:t>: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29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24">
                <a:tc gridSpan="2">
                  <a:txBody>
                    <a:bodyPr/>
                    <a:lstStyle/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Курсы внеурочной деятельности</a:t>
                      </a:r>
                    </a:p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(рекомендованные к посещению)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184252"/>
                  </a:ext>
                </a:extLst>
              </a:tr>
              <a:tr h="294289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Развитие математической грамотности</a:t>
                      </a:r>
                      <a:endParaRPr lang="ru-RU"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726359"/>
                  </a:ext>
                </a:extLst>
              </a:tr>
              <a:tr h="283780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Занимательная грамматика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73783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125619" y="1777198"/>
            <a:ext cx="53920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599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/>
              <a:t>Проект</a:t>
            </a:r>
            <a:r>
              <a:rPr lang="ru-RU" sz="2000" b="1" spc="-60" dirty="0"/>
              <a:t> </a:t>
            </a:r>
            <a:r>
              <a:rPr lang="ru-RU" sz="2000" b="1" spc="-5" dirty="0"/>
              <a:t>учебного</a:t>
            </a:r>
            <a:r>
              <a:rPr lang="ru-RU" sz="2000" b="1" spc="-25" dirty="0"/>
              <a:t> </a:t>
            </a:r>
            <a:r>
              <a:rPr lang="ru-RU" sz="2000" b="1" spc="-5" dirty="0"/>
              <a:t>плана</a:t>
            </a: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ru-RU" sz="2000" b="1" spc="-5" dirty="0" smtClean="0"/>
              <a:t>                    ГУМАНИТАРНАЯ НАПРАВЛЕННОСТЬ</a:t>
            </a:r>
            <a:endParaRPr lang="ru-RU" sz="2000" b="1" spc="-5" dirty="0"/>
          </a:p>
        </p:txBody>
      </p:sp>
      <p:graphicFrame>
        <p:nvGraphicFramePr>
          <p:cNvPr id="13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063725"/>
              </p:ext>
            </p:extLst>
          </p:nvPr>
        </p:nvGraphicFramePr>
        <p:xfrm>
          <a:off x="328810" y="1918463"/>
          <a:ext cx="5588513" cy="4283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3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9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992505" algn="l"/>
                        </a:tabLst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Учебные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Кол-во часов в неделю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237">
                <a:tc gridSpan="2">
                  <a:txBody>
                    <a:bodyPr/>
                    <a:lstStyle/>
                    <a:p>
                      <a:pPr marL="6985" algn="ctr">
                        <a:lnSpc>
                          <a:spcPts val="1770"/>
                        </a:lnSpc>
                        <a:spcBef>
                          <a:spcPts val="60"/>
                        </a:spcBef>
                      </a:pP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Обязательная</a:t>
                      </a:r>
                      <a:r>
                        <a:rPr sz="1500" b="1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часть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Русский</a:t>
                      </a:r>
                      <a:r>
                        <a:rPr sz="15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Литература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Иностранный</a:t>
                      </a:r>
                      <a:r>
                        <a:rPr sz="1500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 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(английский)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 err="1" smtClean="0">
                          <a:latin typeface="Trebuchet MS"/>
                          <a:cs typeface="Trebuchet MS"/>
                        </a:rPr>
                        <a:t>Математика</a:t>
                      </a:r>
                      <a:r>
                        <a:rPr lang="ru-RU" sz="15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endParaRPr sz="1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История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География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10" dirty="0">
                          <a:latin typeface="Trebuchet MS"/>
                          <a:cs typeface="Trebuchet MS"/>
                        </a:rPr>
                        <a:t>Биология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573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Музыка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Изобразительное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искусство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952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Технология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Физическая</a:t>
                      </a:r>
                      <a:r>
                        <a:rPr sz="1500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культура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Духовно-нравственная культура России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240937"/>
                  </a:ext>
                </a:extLst>
              </a:tr>
              <a:tr h="249199">
                <a:tc>
                  <a:txBody>
                    <a:bodyPr/>
                    <a:lstStyle/>
                    <a:p>
                      <a:pPr marL="6985">
                        <a:lnSpc>
                          <a:spcPts val="1770"/>
                        </a:lnSpc>
                      </a:pP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Итого</a:t>
                      </a:r>
                      <a:r>
                        <a:rPr sz="1500" b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(количество</a:t>
                      </a:r>
                      <a:r>
                        <a:rPr sz="1500" b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часов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обязательной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части)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b="1" i="1" dirty="0">
                          <a:latin typeface="Trebuchet MS"/>
                          <a:cs typeface="Trebuchet MS"/>
                        </a:rPr>
                        <a:t>27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981160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0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165604"/>
              </p:ext>
            </p:extLst>
          </p:nvPr>
        </p:nvGraphicFramePr>
        <p:xfrm>
          <a:off x="307790" y="1716176"/>
          <a:ext cx="5588513" cy="4481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3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9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992505" algn="l"/>
                        </a:tabLst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Учебные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Кол-во часов в неделю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237">
                <a:tc gridSpan="2">
                  <a:txBody>
                    <a:bodyPr/>
                    <a:lstStyle/>
                    <a:p>
                      <a:pPr marL="6985" algn="ctr">
                        <a:lnSpc>
                          <a:spcPts val="1770"/>
                        </a:lnSpc>
                        <a:spcBef>
                          <a:spcPts val="60"/>
                        </a:spcBef>
                      </a:pP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Обязательная</a:t>
                      </a:r>
                      <a:r>
                        <a:rPr sz="1500" b="1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часть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Русский</a:t>
                      </a:r>
                      <a:r>
                        <a:rPr sz="15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Литература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Иностранный</a:t>
                      </a:r>
                      <a:r>
                        <a:rPr sz="1500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 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sz="1500" spc="-10" dirty="0" err="1">
                          <a:latin typeface="Trebuchet MS"/>
                          <a:cs typeface="Trebuchet MS"/>
                        </a:rPr>
                        <a:t>английский</a:t>
                      </a:r>
                      <a:r>
                        <a:rPr sz="1500" spc="-10" dirty="0" smtClean="0">
                          <a:latin typeface="Trebuchet MS"/>
                          <a:cs typeface="Trebuchet MS"/>
                        </a:rPr>
                        <a:t>)</a:t>
                      </a:r>
                      <a:r>
                        <a:rPr lang="ru-RU" sz="1500" spc="-1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500" spc="-1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разноуровневые</a:t>
                      </a:r>
                      <a:r>
                        <a:rPr lang="ru-RU" sz="1500" spc="-1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 группы</a:t>
                      </a:r>
                      <a:r>
                        <a:rPr lang="ru-RU" sz="1500" spc="-1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endParaRPr sz="1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5 (У)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 err="1" smtClean="0">
                          <a:latin typeface="Trebuchet MS"/>
                          <a:cs typeface="Trebuchet MS"/>
                        </a:rPr>
                        <a:t>Математика</a:t>
                      </a:r>
                      <a:r>
                        <a:rPr lang="ru-RU" sz="15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История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География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10" dirty="0">
                          <a:latin typeface="Trebuchet MS"/>
                          <a:cs typeface="Trebuchet MS"/>
                        </a:rPr>
                        <a:t>Биология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573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Музыка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0,5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Изобразительное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искусство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0,5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952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Технология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Физическая</a:t>
                      </a:r>
                      <a:r>
                        <a:rPr sz="1500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культура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Духовно-нравственная культура России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134197"/>
                  </a:ext>
                </a:extLst>
              </a:tr>
              <a:tr h="249199">
                <a:tc>
                  <a:txBody>
                    <a:bodyPr/>
                    <a:lstStyle/>
                    <a:p>
                      <a:pPr marL="6985">
                        <a:lnSpc>
                          <a:spcPts val="1770"/>
                        </a:lnSpc>
                      </a:pP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Итого</a:t>
                      </a:r>
                      <a:r>
                        <a:rPr sz="1500" b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(количество</a:t>
                      </a:r>
                      <a:r>
                        <a:rPr sz="1500" b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часов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обязательной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части)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b="1" i="1" dirty="0" smtClean="0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lang="ru-RU" sz="1200" b="1" i="1" dirty="0" smtClean="0">
                          <a:latin typeface="Trebuchet MS"/>
                          <a:cs typeface="Trebuchet MS"/>
                        </a:rPr>
                        <a:t>9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11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320675"/>
              </p:ext>
            </p:extLst>
          </p:nvPr>
        </p:nvGraphicFramePr>
        <p:xfrm>
          <a:off x="6049419" y="2409063"/>
          <a:ext cx="5392003" cy="37883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0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459"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tabLst>
                          <a:tab pos="1616710" algn="l"/>
                        </a:tabLst>
                      </a:pP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Учебные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Количество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  <a:p>
                      <a:pPr marL="1270" algn="ctr">
                        <a:lnSpc>
                          <a:spcPts val="1889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часов 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недел</a:t>
                      </a: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252">
                <a:tc gridSpan="2">
                  <a:txBody>
                    <a:bodyPr/>
                    <a:lstStyle/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Часть</a:t>
                      </a:r>
                      <a:r>
                        <a:rPr lang="ru-RU" sz="1500" b="1" i="1" spc="-5" dirty="0" smtClean="0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dirty="0" err="1">
                          <a:latin typeface="Trebuchet MS"/>
                          <a:cs typeface="Trebuchet MS"/>
                        </a:rPr>
                        <a:t>формируемая</a:t>
                      </a:r>
                      <a:r>
                        <a:rPr sz="1500" b="1" i="1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участниками</a:t>
                      </a:r>
                      <a:endParaRPr lang="ru-RU" sz="1500" b="1" i="1" spc="-5" dirty="0" smtClean="0">
                        <a:latin typeface="Trebuchet MS"/>
                        <a:cs typeface="Trebuchet MS"/>
                      </a:endParaRPr>
                    </a:p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>
                          <a:latin typeface="Trebuchet MS"/>
                          <a:cs typeface="Trebuchet MS"/>
                        </a:rPr>
                        <a:t>образовательных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4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отношений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325">
                <a:tc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sz="1500" b="1" spc="-5" dirty="0" err="1" smtClean="0">
                          <a:latin typeface="Trebuchet MS"/>
                          <a:cs typeface="Trebuchet MS"/>
                        </a:rPr>
                        <a:t>Ит</a:t>
                      </a:r>
                      <a:r>
                        <a:rPr sz="1500" b="1" spc="-15" dirty="0" err="1" smtClean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500" b="1" dirty="0" err="1" smtClean="0">
                          <a:latin typeface="Trebuchet MS"/>
                          <a:cs typeface="Trebuchet MS"/>
                        </a:rPr>
                        <a:t>го</a:t>
                      </a:r>
                      <a:r>
                        <a:rPr lang="ru-RU" sz="1500" b="1" dirty="0" smtClean="0">
                          <a:latin typeface="Trebuchet MS"/>
                          <a:cs typeface="Trebuchet MS"/>
                        </a:rPr>
                        <a:t>: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29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24">
                <a:tc gridSpan="2">
                  <a:txBody>
                    <a:bodyPr/>
                    <a:lstStyle/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Курсы внеурочной деятельности</a:t>
                      </a:r>
                    </a:p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(рекомендованные к посещению)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18425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Клуб английского языка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2</a:t>
                      </a:r>
                    </a:p>
                    <a:p>
                      <a:pPr marL="1270" algn="ctr">
                        <a:lnSpc>
                          <a:spcPts val="1905"/>
                        </a:lnSpc>
                      </a:pPr>
                      <a:endParaRPr lang="ru-RU" sz="1600" dirty="0" smtClean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726359"/>
                  </a:ext>
                </a:extLst>
              </a:tr>
              <a:tr h="466852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Клуб французского языка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68532"/>
                  </a:ext>
                </a:extLst>
              </a:tr>
              <a:tr h="466852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Клуб китайского языка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361411"/>
                  </a:ext>
                </a:extLst>
              </a:tr>
              <a:tr h="466852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Клуб</a:t>
                      </a:r>
                      <a:r>
                        <a:rPr lang="ru-RU" sz="1500" baseline="0" dirty="0" smtClean="0">
                          <a:latin typeface="Trebuchet MS"/>
                          <a:cs typeface="Trebuchet MS"/>
                        </a:rPr>
                        <a:t> испанского языка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52982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284657" y="1420375"/>
            <a:ext cx="5156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599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/>
              <a:t>Проект</a:t>
            </a:r>
            <a:r>
              <a:rPr lang="ru-RU" sz="2000" b="1" spc="-60" dirty="0"/>
              <a:t> </a:t>
            </a:r>
            <a:r>
              <a:rPr lang="ru-RU" sz="2000" b="1" spc="-5" dirty="0"/>
              <a:t>учебного</a:t>
            </a:r>
            <a:r>
              <a:rPr lang="ru-RU" sz="2000" b="1" spc="-25" dirty="0"/>
              <a:t> </a:t>
            </a:r>
            <a:r>
              <a:rPr lang="ru-RU" sz="2000" b="1" spc="-5" dirty="0"/>
              <a:t>плана</a:t>
            </a: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ru-RU" sz="2000" b="1" spc="-5" dirty="0" smtClean="0"/>
              <a:t>           ЛИНГВИСТИЧЕСКАЯ НАПРАВЛЕННОСТЬ</a:t>
            </a:r>
            <a:endParaRPr lang="ru-RU" sz="2000" b="1" spc="-5" dirty="0"/>
          </a:p>
        </p:txBody>
      </p:sp>
      <p:sp>
        <p:nvSpPr>
          <p:cNvPr id="13" name="TextBox 12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4067479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1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807641"/>
              </p:ext>
            </p:extLst>
          </p:nvPr>
        </p:nvGraphicFramePr>
        <p:xfrm>
          <a:off x="6049419" y="2226157"/>
          <a:ext cx="5392003" cy="39761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0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5210"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tabLst>
                          <a:tab pos="1616710" algn="l"/>
                        </a:tabLst>
                      </a:pP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Учебные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Количество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  <a:p>
                      <a:pPr marL="1270" algn="ctr">
                        <a:lnSpc>
                          <a:spcPts val="1889"/>
                        </a:lnSpc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часов 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недел</a:t>
                      </a: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043">
                <a:tc gridSpan="2">
                  <a:txBody>
                    <a:bodyPr/>
                    <a:lstStyle/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Часть</a:t>
                      </a:r>
                      <a:r>
                        <a:rPr lang="ru-RU" sz="1500" b="1" i="1" spc="-5" dirty="0" smtClean="0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dirty="0" err="1">
                          <a:latin typeface="Trebuchet MS"/>
                          <a:cs typeface="Trebuchet MS"/>
                        </a:rPr>
                        <a:t>формируемая</a:t>
                      </a:r>
                      <a:r>
                        <a:rPr sz="1500" b="1" i="1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участниками</a:t>
                      </a:r>
                      <a:endParaRPr lang="ru-RU" sz="1500" b="1" i="1" spc="-5" dirty="0" smtClean="0">
                        <a:latin typeface="Trebuchet MS"/>
                        <a:cs typeface="Trebuchet MS"/>
                      </a:endParaRPr>
                    </a:p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>
                          <a:latin typeface="Trebuchet MS"/>
                          <a:cs typeface="Trebuchet MS"/>
                        </a:rPr>
                        <a:t>образовательных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4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отношений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584">
                <a:tc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Естественно-научная грамотность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218273"/>
                  </a:ext>
                </a:extLst>
              </a:tr>
              <a:tr h="461584">
                <a:tc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Введение в астрономию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37698"/>
                  </a:ext>
                </a:extLst>
              </a:tr>
              <a:tr h="357643">
                <a:tc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sz="1500" b="1" spc="-5" dirty="0" err="1" smtClean="0">
                          <a:latin typeface="Trebuchet MS"/>
                          <a:cs typeface="Trebuchet MS"/>
                        </a:rPr>
                        <a:t>Ит</a:t>
                      </a:r>
                      <a:r>
                        <a:rPr sz="1500" b="1" spc="-15" dirty="0" err="1" smtClean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500" b="1" dirty="0" err="1" smtClean="0">
                          <a:latin typeface="Trebuchet MS"/>
                          <a:cs typeface="Trebuchet MS"/>
                        </a:rPr>
                        <a:t>го</a:t>
                      </a:r>
                      <a:r>
                        <a:rPr lang="ru-RU" sz="1500" b="1" dirty="0" smtClean="0">
                          <a:latin typeface="Trebuchet MS"/>
                          <a:cs typeface="Trebuchet MS"/>
                        </a:rPr>
                        <a:t>: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29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041">
                <a:tc gridSpan="2">
                  <a:txBody>
                    <a:bodyPr/>
                    <a:lstStyle/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Курсы внеурочной деятельности</a:t>
                      </a:r>
                    </a:p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(рекомендованные к посещению):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184252"/>
                  </a:ext>
                </a:extLst>
              </a:tr>
              <a:tr h="332140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Юный физик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726359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Проектная деятельность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737838"/>
                  </a:ext>
                </a:extLst>
              </a:tr>
              <a:tr h="461584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Экологические тропы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6853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284657" y="1341013"/>
            <a:ext cx="5156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599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/>
              <a:t>Проект</a:t>
            </a:r>
            <a:r>
              <a:rPr lang="ru-RU" sz="2000" b="1" spc="-60" dirty="0"/>
              <a:t> </a:t>
            </a:r>
            <a:r>
              <a:rPr lang="ru-RU" sz="2000" b="1" spc="-5" dirty="0"/>
              <a:t>учебного</a:t>
            </a:r>
            <a:r>
              <a:rPr lang="ru-RU" sz="2000" b="1" spc="-25" dirty="0"/>
              <a:t> </a:t>
            </a:r>
            <a:r>
              <a:rPr lang="ru-RU" sz="2000" b="1" spc="-5" dirty="0"/>
              <a:t>плана</a:t>
            </a: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ru-RU" sz="2000" b="1" spc="-5" dirty="0" smtClean="0"/>
              <a:t>  ЕСТЕСТВЕННО-НАУЧНАЯ НАПРАВЛЕННОСТЬ</a:t>
            </a:r>
            <a:endParaRPr lang="ru-RU" sz="2000" b="1" spc="-5" dirty="0"/>
          </a:p>
        </p:txBody>
      </p:sp>
      <p:graphicFrame>
        <p:nvGraphicFramePr>
          <p:cNvPr id="13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063725"/>
              </p:ext>
            </p:extLst>
          </p:nvPr>
        </p:nvGraphicFramePr>
        <p:xfrm>
          <a:off x="328810" y="1918463"/>
          <a:ext cx="5588513" cy="4283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3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9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992505" algn="l"/>
                        </a:tabLst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Учебные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Кол-во часов в неделю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237">
                <a:tc gridSpan="2">
                  <a:txBody>
                    <a:bodyPr/>
                    <a:lstStyle/>
                    <a:p>
                      <a:pPr marL="6985" algn="ctr">
                        <a:lnSpc>
                          <a:spcPts val="1770"/>
                        </a:lnSpc>
                        <a:spcBef>
                          <a:spcPts val="60"/>
                        </a:spcBef>
                      </a:pP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Обязательная</a:t>
                      </a:r>
                      <a:r>
                        <a:rPr sz="1500" b="1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часть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Русский</a:t>
                      </a:r>
                      <a:r>
                        <a:rPr sz="15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Литература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Иностранный</a:t>
                      </a:r>
                      <a:r>
                        <a:rPr sz="1500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 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(английский)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 err="1" smtClean="0">
                          <a:latin typeface="Trebuchet MS"/>
                          <a:cs typeface="Trebuchet MS"/>
                        </a:rPr>
                        <a:t>Математика</a:t>
                      </a:r>
                      <a:r>
                        <a:rPr lang="ru-RU" sz="15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endParaRPr sz="1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История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География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10" dirty="0">
                          <a:latin typeface="Trebuchet MS"/>
                          <a:cs typeface="Trebuchet MS"/>
                        </a:rPr>
                        <a:t>Биология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573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Музыка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Изобразительное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искусство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952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Технология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Физическая</a:t>
                      </a:r>
                      <a:r>
                        <a:rPr sz="1500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культура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Духовно-нравственная культура России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240937"/>
                  </a:ext>
                </a:extLst>
              </a:tr>
              <a:tr h="249199">
                <a:tc>
                  <a:txBody>
                    <a:bodyPr/>
                    <a:lstStyle/>
                    <a:p>
                      <a:pPr marL="6985">
                        <a:lnSpc>
                          <a:spcPts val="1770"/>
                        </a:lnSpc>
                      </a:pP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Итого</a:t>
                      </a:r>
                      <a:r>
                        <a:rPr sz="1500" b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(количество</a:t>
                      </a:r>
                      <a:r>
                        <a:rPr sz="1500" b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часов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обязательной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части)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b="1" i="1" dirty="0">
                          <a:latin typeface="Trebuchet MS"/>
                          <a:cs typeface="Trebuchet MS"/>
                        </a:rPr>
                        <a:t>27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579794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1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137582"/>
              </p:ext>
            </p:extLst>
          </p:nvPr>
        </p:nvGraphicFramePr>
        <p:xfrm>
          <a:off x="6049419" y="2136413"/>
          <a:ext cx="5392004" cy="41639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6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4414">
                  <a:extLst>
                    <a:ext uri="{9D8B030D-6E8A-4147-A177-3AD203B41FA5}">
                      <a16:colId xmlns:a16="http://schemas.microsoft.com/office/drawing/2014/main" val="1065742901"/>
                    </a:ext>
                  </a:extLst>
                </a:gridCol>
                <a:gridCol w="1881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1389"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tabLst>
                          <a:tab pos="1616710" algn="l"/>
                        </a:tabLst>
                      </a:pP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Учебные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10" dirty="0" err="1" smtClean="0">
                          <a:latin typeface="Trebuchet MS"/>
                          <a:cs typeface="Trebuchet MS"/>
                        </a:rPr>
                        <a:t>Количество</a:t>
                      </a:r>
                      <a:r>
                        <a:rPr lang="ru-RU" sz="1600" b="0" spc="0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10" dirty="0" err="1" smtClean="0">
                          <a:latin typeface="Trebuchet MS"/>
                          <a:cs typeface="Trebuchet MS"/>
                        </a:rPr>
                        <a:t>часов</a:t>
                      </a:r>
                      <a:r>
                        <a:rPr sz="1600" b="1" spc="-1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5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600" b="1" spc="-5" dirty="0" err="1" smtClean="0">
                          <a:latin typeface="Trebuchet MS"/>
                          <a:cs typeface="Trebuchet MS"/>
                        </a:rPr>
                        <a:t>недел</a:t>
                      </a: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640">
                <a:tc gridSpan="3">
                  <a:txBody>
                    <a:bodyPr/>
                    <a:lstStyle/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Часть</a:t>
                      </a:r>
                      <a:r>
                        <a:rPr lang="ru-RU" sz="1500" b="1" i="1" spc="-5" dirty="0" smtClean="0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dirty="0" err="1">
                          <a:latin typeface="Trebuchet MS"/>
                          <a:cs typeface="Trebuchet MS"/>
                        </a:rPr>
                        <a:t>формируемая</a:t>
                      </a:r>
                      <a:r>
                        <a:rPr sz="1500" b="1" i="1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участниками</a:t>
                      </a:r>
                      <a:endParaRPr lang="ru-RU" sz="1500" b="1" i="1" spc="-5" dirty="0" smtClean="0">
                        <a:latin typeface="Trebuchet MS"/>
                        <a:cs typeface="Trebuchet MS"/>
                      </a:endParaRPr>
                    </a:p>
                    <a:p>
                      <a:pPr marL="10160" marR="198120" algn="ctr">
                        <a:lnSpc>
                          <a:spcPct val="99700"/>
                        </a:lnSpc>
                        <a:spcBef>
                          <a:spcPts val="30"/>
                        </a:spcBef>
                      </a:pPr>
                      <a:r>
                        <a:rPr sz="1500" b="1" i="1" spc="-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>
                          <a:latin typeface="Trebuchet MS"/>
                          <a:cs typeface="Trebuchet MS"/>
                        </a:rPr>
                        <a:t>образовательных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4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 err="1" smtClean="0">
                          <a:latin typeface="Trebuchet MS"/>
                          <a:cs typeface="Trebuchet MS"/>
                        </a:rPr>
                        <a:t>отношений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274">
                <a:tc gridSpan="2"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Основы безопасности жизнедеятельности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218273"/>
                  </a:ext>
                </a:extLst>
              </a:tr>
              <a:tr h="267286">
                <a:tc gridSpan="2"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Осмысленное</a:t>
                      </a:r>
                      <a:r>
                        <a:rPr lang="ru-RU" sz="1500" baseline="0" dirty="0" smtClean="0">
                          <a:latin typeface="Trebuchet MS"/>
                          <a:cs typeface="Trebuchet MS"/>
                        </a:rPr>
                        <a:t> чтение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37698"/>
                  </a:ext>
                </a:extLst>
              </a:tr>
              <a:tr h="344231">
                <a:tc gridSpan="2">
                  <a:txBody>
                    <a:bodyPr/>
                    <a:lstStyle/>
                    <a:p>
                      <a:pPr marL="10160" marR="635" algn="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sz="1500" b="1" spc="-5" dirty="0" err="1" smtClean="0">
                          <a:latin typeface="Trebuchet MS"/>
                          <a:cs typeface="Trebuchet MS"/>
                        </a:rPr>
                        <a:t>Ит</a:t>
                      </a:r>
                      <a:r>
                        <a:rPr sz="1500" b="1" spc="-15" dirty="0" err="1" smtClean="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sz="1500" b="1" dirty="0" err="1" smtClean="0">
                          <a:latin typeface="Trebuchet MS"/>
                          <a:cs typeface="Trebuchet MS"/>
                        </a:rPr>
                        <a:t>го</a:t>
                      </a:r>
                      <a:r>
                        <a:rPr lang="ru-RU" sz="1500" b="1" dirty="0" smtClean="0">
                          <a:latin typeface="Trebuchet MS"/>
                          <a:cs typeface="Trebuchet MS"/>
                        </a:rPr>
                        <a:t>: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29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812">
                <a:tc gridSpan="3">
                  <a:txBody>
                    <a:bodyPr/>
                    <a:lstStyle/>
                    <a:p>
                      <a:pPr marL="10160" marR="635" algn="ctr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Вторая половина дня: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184252"/>
                  </a:ext>
                </a:extLst>
              </a:tr>
              <a:tr h="1690379">
                <a:tc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Огневая подготовка</a:t>
                      </a:r>
                    </a:p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Строевая подготовка</a:t>
                      </a:r>
                    </a:p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История вооружений и наград</a:t>
                      </a:r>
                    </a:p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Самооборона</a:t>
                      </a:r>
                    </a:p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Основы военной подготовки</a:t>
                      </a:r>
                    </a:p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Хореография</a:t>
                      </a:r>
                    </a:p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Хоровое пение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Занимательная</a:t>
                      </a:r>
                      <a:r>
                        <a:rPr lang="ru-RU" sz="1500" baseline="0" dirty="0" smtClean="0">
                          <a:latin typeface="Trebuchet MS"/>
                          <a:cs typeface="Trebuchet MS"/>
                        </a:rPr>
                        <a:t> грамматика</a:t>
                      </a:r>
                    </a:p>
                    <a:p>
                      <a:pPr marL="10160" marR="635">
                        <a:lnSpc>
                          <a:spcPts val="1800"/>
                        </a:lnSpc>
                        <a:tabLst>
                          <a:tab pos="851535" algn="l"/>
                          <a:tab pos="2294890" algn="l"/>
                          <a:tab pos="3124200" algn="l"/>
                        </a:tabLst>
                      </a:pPr>
                      <a:r>
                        <a:rPr lang="ru-RU" sz="1500" baseline="0" dirty="0" smtClean="0">
                          <a:latin typeface="Trebuchet MS"/>
                          <a:cs typeface="Trebuchet MS"/>
                        </a:rPr>
                        <a:t>Арифметика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70" algn="ctr">
                        <a:lnSpc>
                          <a:spcPts val="1905"/>
                        </a:lnSpc>
                      </a:pP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72635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284657" y="1341013"/>
            <a:ext cx="5156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599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/>
              <a:t>Проект</a:t>
            </a:r>
            <a:r>
              <a:rPr lang="ru-RU" sz="2000" b="1" spc="-60" dirty="0"/>
              <a:t> </a:t>
            </a:r>
            <a:r>
              <a:rPr lang="ru-RU" sz="2000" b="1" spc="-5" dirty="0"/>
              <a:t>учебного</a:t>
            </a:r>
            <a:r>
              <a:rPr lang="ru-RU" sz="2000" b="1" spc="-25" dirty="0"/>
              <a:t> </a:t>
            </a:r>
            <a:r>
              <a:rPr lang="ru-RU" sz="2000" b="1" spc="-5" dirty="0"/>
              <a:t>плана</a:t>
            </a: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lang="ru-RU" sz="2000" b="1" spc="-5" dirty="0" smtClean="0"/>
              <a:t>  ПРОКАДЕТСКИЙ (ЮНАРМЕЙСКИЙ) КЛАСС</a:t>
            </a:r>
            <a:endParaRPr lang="ru-RU" sz="2000" b="1" spc="-5" dirty="0"/>
          </a:p>
        </p:txBody>
      </p:sp>
      <p:graphicFrame>
        <p:nvGraphicFramePr>
          <p:cNvPr id="13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925791"/>
              </p:ext>
            </p:extLst>
          </p:nvPr>
        </p:nvGraphicFramePr>
        <p:xfrm>
          <a:off x="211702" y="2016492"/>
          <a:ext cx="5588513" cy="4283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3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9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992505" algn="l"/>
                        </a:tabLst>
                      </a:pPr>
                      <a:r>
                        <a:rPr sz="1600" b="1" spc="-5" dirty="0">
                          <a:latin typeface="Trebuchet MS"/>
                          <a:cs typeface="Trebuchet MS"/>
                        </a:rPr>
                        <a:t>Учебные	предметы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ru-RU" sz="1600" b="1" spc="-5" dirty="0" smtClean="0">
                          <a:latin typeface="Trebuchet MS"/>
                          <a:cs typeface="Trebuchet MS"/>
                        </a:rPr>
                        <a:t>Кол-во часов в неделю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237">
                <a:tc gridSpan="2">
                  <a:txBody>
                    <a:bodyPr/>
                    <a:lstStyle/>
                    <a:p>
                      <a:pPr marL="6985" algn="ctr">
                        <a:lnSpc>
                          <a:spcPts val="1770"/>
                        </a:lnSpc>
                        <a:spcBef>
                          <a:spcPts val="60"/>
                        </a:spcBef>
                      </a:pP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Обязательная</a:t>
                      </a:r>
                      <a:r>
                        <a:rPr sz="1500" b="1" i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i="1" spc="-5" dirty="0">
                          <a:latin typeface="Trebuchet MS"/>
                          <a:cs typeface="Trebuchet MS"/>
                        </a:rPr>
                        <a:t>часть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Русский</a:t>
                      </a:r>
                      <a:r>
                        <a:rPr sz="15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Литература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Иностранный</a:t>
                      </a:r>
                      <a:r>
                        <a:rPr sz="1500" spc="-1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язык 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(английский)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 err="1" smtClean="0">
                          <a:latin typeface="Trebuchet MS"/>
                          <a:cs typeface="Trebuchet MS"/>
                        </a:rPr>
                        <a:t>Математика</a:t>
                      </a:r>
                      <a:r>
                        <a:rPr lang="ru-RU" sz="1500" spc="-5" dirty="0" smtClean="0">
                          <a:latin typeface="Trebuchet MS"/>
                          <a:cs typeface="Trebuchet MS"/>
                        </a:rPr>
                        <a:t> </a:t>
                      </a:r>
                      <a:endParaRPr sz="1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5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47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История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i="1" dirty="0" smtClean="0">
                          <a:latin typeface="Trebuchet MS"/>
                          <a:cs typeface="Trebuchet MS"/>
                        </a:rPr>
                        <a:t>3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446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География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10" dirty="0">
                          <a:latin typeface="Trebuchet MS"/>
                          <a:cs typeface="Trebuchet MS"/>
                        </a:rPr>
                        <a:t>Биология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573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Музыка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574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Изобразительное</a:t>
                      </a:r>
                      <a:r>
                        <a:rPr sz="1500" spc="-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искусство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0952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Технология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500" spc="-5" dirty="0">
                          <a:latin typeface="Trebuchet MS"/>
                          <a:cs typeface="Trebuchet MS"/>
                        </a:rPr>
                        <a:t>Физическая</a:t>
                      </a:r>
                      <a:r>
                        <a:rPr sz="1500" spc="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spc="-5" dirty="0">
                          <a:latin typeface="Trebuchet MS"/>
                          <a:cs typeface="Trebuchet MS"/>
                        </a:rPr>
                        <a:t>культура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i="1" dirty="0">
                          <a:latin typeface="Trebuchet MS"/>
                          <a:cs typeface="Trebuchet MS"/>
                        </a:rPr>
                        <a:t>2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510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500" dirty="0" smtClean="0">
                          <a:latin typeface="Trebuchet MS"/>
                          <a:cs typeface="Trebuchet MS"/>
                        </a:rPr>
                        <a:t>Духовно-нравственная культура России</a:t>
                      </a:r>
                      <a:endParaRPr sz="1500" dirty="0">
                        <a:latin typeface="Trebuchet MS"/>
                        <a:cs typeface="Trebuchet MS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lang="ru-RU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240937"/>
                  </a:ext>
                </a:extLst>
              </a:tr>
              <a:tr h="249199">
                <a:tc>
                  <a:txBody>
                    <a:bodyPr/>
                    <a:lstStyle/>
                    <a:p>
                      <a:pPr marL="6985">
                        <a:lnSpc>
                          <a:spcPts val="1770"/>
                        </a:lnSpc>
                      </a:pP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Итого</a:t>
                      </a:r>
                      <a:r>
                        <a:rPr sz="1500" b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(количество</a:t>
                      </a:r>
                      <a:r>
                        <a:rPr sz="1500" b="1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часов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spc="-5" dirty="0">
                          <a:latin typeface="Trebuchet MS"/>
                          <a:cs typeface="Trebuchet MS"/>
                        </a:rPr>
                        <a:t>обязательной</a:t>
                      </a:r>
                      <a:r>
                        <a:rPr sz="15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500" b="1" dirty="0">
                          <a:latin typeface="Trebuchet MS"/>
                          <a:cs typeface="Trebuchet MS"/>
                        </a:rPr>
                        <a:t>части)</a:t>
                      </a:r>
                      <a:endParaRPr sz="15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b="1" i="1" dirty="0">
                          <a:latin typeface="Trebuchet MS"/>
                          <a:cs typeface="Trebuchet MS"/>
                        </a:rPr>
                        <a:t>27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D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44937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7058608" y="75902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57416" y="747374"/>
            <a:ext cx="43828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4816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Основное общее образование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745044" y="1765343"/>
            <a:ext cx="5191105" cy="4538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-Утреннее построение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 – 8.25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-Уроки по расписанию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-Дополнительные занятия второй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половины дня Юнармейца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(14.50-16.30)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Клятвы юнармейца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и удостоверение юнармейца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Юнармейская лагерная смена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Модульные программы дополнительного образования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Патриотические мероприятия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-2081554" y="1648919"/>
            <a:ext cx="10515600" cy="6543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ЮНАРМИЯ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512" y="2400796"/>
            <a:ext cx="5023840" cy="31953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278" y="89158"/>
            <a:ext cx="1501762" cy="1456116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5" name="TextBox 14"/>
          <p:cNvSpPr txBox="1"/>
          <p:nvPr/>
        </p:nvSpPr>
        <p:spPr>
          <a:xfrm>
            <a:off x="1261242" y="273269"/>
            <a:ext cx="348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2026-2027 учебный год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8715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6924</TotalTime>
  <Words>886</Words>
  <Application>Microsoft Office PowerPoint</Application>
  <PresentationFormat>Широкоэкранный</PresentationFormat>
  <Paragraphs>367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967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967-5</dc:creator>
  <cp:lastModifiedBy>user</cp:lastModifiedBy>
  <cp:revision>66</cp:revision>
  <dcterms:created xsi:type="dcterms:W3CDTF">2020-08-25T09:56:42Z</dcterms:created>
  <dcterms:modified xsi:type="dcterms:W3CDTF">2026-04-27T14:49:26Z</dcterms:modified>
</cp:coreProperties>
</file>